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1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7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-2688" y="-11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4FF7A-7BF0-A041-98B3-0E99F675FA79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CC4B7-D414-8C40-B51F-6845EA6B6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 all (Jeannette)</a:t>
            </a:r>
          </a:p>
          <a:p>
            <a:r>
              <a:rPr lang="en-US" dirty="0" smtClean="0"/>
              <a:t>Intro group again….</a:t>
            </a:r>
          </a:p>
          <a:p>
            <a:r>
              <a:rPr lang="en-US" dirty="0" smtClean="0"/>
              <a:t>We are</a:t>
            </a:r>
            <a:r>
              <a:rPr lang="en-US" baseline="0" dirty="0" smtClean="0"/>
              <a:t> going to present  our initial ideas and associated storyboard for our project proposal</a:t>
            </a:r>
            <a:r>
              <a:rPr lang="en-US" dirty="0" smtClean="0"/>
              <a:t> regarding further developments</a:t>
            </a:r>
          </a:p>
          <a:p>
            <a:r>
              <a:rPr lang="en-US" baseline="0" dirty="0" smtClean="0"/>
              <a:t>Remember!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“Our goal was to help children with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Aspergers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negotiate their social worlds by creating an interactive product that was "easy to learn, effective to use" and would provide "an enjoyable user experience</a:t>
            </a:r>
          </a:p>
          <a:p>
            <a:r>
              <a:rPr lang="en-US" dirty="0" smtClean="0"/>
              <a:t>Our product helps to easily create social scripts to support students/children with </a:t>
            </a:r>
            <a:r>
              <a:rPr lang="en-US" dirty="0" err="1" smtClean="0"/>
              <a:t>Asperger's</a:t>
            </a:r>
            <a:r>
              <a:rPr lang="en-US" dirty="0" smtClean="0"/>
              <a:t> and their teachers &amp; parents/caregivers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Although our application is intended to benefit children with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Asperger’s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Syndrome, the target users for our application are the parents, educators, and caregivers of children with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Asperger’s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(Robin)</a:t>
            </a:r>
          </a:p>
          <a:p>
            <a:r>
              <a:rPr lang="en-US" dirty="0" smtClean="0"/>
              <a:t>Based on our usability testing, some users indicated they didn’t understand the meaning of some of the buttons.</a:t>
            </a:r>
          </a:p>
          <a:p>
            <a:r>
              <a:rPr lang="en-US" dirty="0" smtClean="0"/>
              <a:t>Others suggested that tutorials for first time users would be beneficial</a:t>
            </a:r>
          </a:p>
          <a:p>
            <a:r>
              <a:rPr lang="en-US" dirty="0" smtClean="0"/>
              <a:t>To</a:t>
            </a:r>
            <a:r>
              <a:rPr lang="en-US" baseline="0" dirty="0" smtClean="0"/>
              <a:t> clarify the function of buttons and to support first time users, we have decided to produce a series of tutorials</a:t>
            </a:r>
          </a:p>
          <a:p>
            <a:r>
              <a:rPr lang="en-US" baseline="0" dirty="0" smtClean="0"/>
              <a:t>We will be creating a series of how-to tutorials to walk our users through the key processes  in using </a:t>
            </a:r>
            <a:r>
              <a:rPr lang="en-US" baseline="0" dirty="0" err="1" smtClean="0"/>
              <a:t>Virti</a:t>
            </a:r>
            <a:r>
              <a:rPr lang="en-US" baseline="0" dirty="0" smtClean="0"/>
              <a:t>-Cue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Vanita</a:t>
            </a:r>
            <a:r>
              <a:rPr lang="en-US" dirty="0" smtClean="0"/>
              <a:t>)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project proposal is to create a video tutorial to guide users through a specific aspect of a task.  This tutorial will be accessible to users both by clicking on the help button while using the application and on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Virtu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-cue product website.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(Chris)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1. Research various tutorial formats and the design considerations that support them,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preliminary research reveals a range of text, photo, and video-based approaches for creating tutorials.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Text-based: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video game walkthrough for the Nintendo game, Star Tropics, is designed to guide players through the game using a purely text-based format.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Combination of still images and text:</a:t>
            </a:r>
            <a:r>
              <a:rPr lang="en-US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site instructs users how to make  fabric flowers by combining still images with text in a step-by-step presentation.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Video: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series of video tutorials for Google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SketchUp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provides users with animated visuals and instructional voice over.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We will evaluate and play with various combinations of visual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possibilities in association with the particular realities of our product and future users.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develop a mock-up of a tutorial… and judge for ease of creation,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suitability of this format, consideration of graphics (icons, photographs, etc.), voice-over, text or not, animation or real-time video, other sound clips etc.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We will create a video tutorial on the key aspect of creating a story and adding pictures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Engage in usability testing to improve the tutorial: is this format user friendly, easy to follow etc.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Evaluation of the tutorial: we will engage in iterative evaluations done through usability studies. , </a:t>
            </a:r>
            <a:r>
              <a:rPr lang="en-US" dirty="0" smtClean="0"/>
              <a:t>U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sers will be asked to work through the tutorial and then demonstrate their learned understanding of the process by performing the particular steps, using a mock-up of the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Virti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-Cue product.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Chris: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Text-based: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video game walkthrough for the Nintendo game, Star Tropics, is designed to guide players through the game using a purely text-based format.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Chris </a:t>
            </a:r>
          </a:p>
          <a:p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Combination of still images and text: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site instructs users how to make fabric flowers by combining still images with text in a step-by-step presentation.</a:t>
            </a:r>
          </a:p>
          <a:p>
            <a:r>
              <a:rPr 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Chris: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series of video tutorials for Google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SketchUp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provides users with visuals and instructional voice over.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(Jeanette)</a:t>
            </a:r>
          </a:p>
          <a:p>
            <a:r>
              <a:rPr lang="en-US" dirty="0" smtClean="0"/>
              <a:t>The content of the tutorial we are going to create will explain how to perform</a:t>
            </a:r>
            <a:r>
              <a:rPr lang="en-US" baseline="0" dirty="0" smtClean="0"/>
              <a:t> </a:t>
            </a:r>
            <a:r>
              <a:rPr lang="en-US" dirty="0" smtClean="0"/>
              <a:t>a key or essential task in the application.: how to create a new story and add a picture: mainly for adult users but hope that are understandable for our students too.</a:t>
            </a:r>
          </a:p>
          <a:p>
            <a:endParaRPr lang="en-US" dirty="0" smtClean="0"/>
          </a:p>
          <a:p>
            <a:r>
              <a:rPr lang="en-US" dirty="0" smtClean="0"/>
              <a:t>This is what we have attempted so far.  We are experimenting and investigating what form it will finally take</a:t>
            </a:r>
            <a:r>
              <a:rPr lang="en-US" baseline="0" dirty="0" smtClean="0"/>
              <a:t> </a:t>
            </a:r>
            <a:r>
              <a:rPr lang="en-US" dirty="0" smtClean="0"/>
              <a:t>-video, animation, etc. And whether to include voices, sound effects, graphics and the like.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JJ: Summarize: </a:t>
            </a:r>
          </a:p>
          <a:p>
            <a:r>
              <a:rPr lang="en-US" dirty="0" smtClean="0"/>
              <a:t>		To wrap up then: we are researching various tutorial designs together over the next few weeks, examining the effectiveness of various media</a:t>
            </a:r>
          </a:p>
          <a:p>
            <a:r>
              <a:rPr lang="en-US" dirty="0" smtClean="0"/>
              <a:t>		Create</a:t>
            </a:r>
            <a:r>
              <a:rPr lang="en-US" baseline="0" dirty="0" smtClean="0"/>
              <a:t> a mockup of the tutorial sequence</a:t>
            </a:r>
          </a:p>
          <a:p>
            <a:r>
              <a:rPr lang="en-US" baseline="0" dirty="0" smtClean="0"/>
              <a:t>		Create video tutorial</a:t>
            </a:r>
          </a:p>
          <a:p>
            <a:r>
              <a:rPr lang="en-US" baseline="0" dirty="0" smtClean="0"/>
              <a:t>		Use a two step evaluation process with our user testing group</a:t>
            </a:r>
          </a:p>
          <a:p>
            <a:endParaRPr lang="en-US" dirty="0" smtClean="0"/>
          </a:p>
          <a:p>
            <a:r>
              <a:rPr lang="en-US" dirty="0" smtClean="0"/>
              <a:t>We would really appreciate your feedback as noted!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everyone!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CC4B7-D414-8C40-B51F-6845EA6B6F4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C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800000"/>
            </a:gs>
            <a:gs pos="72000">
              <a:srgbClr val="FFC7C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CA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dirty="0" smtClean="0"/>
              <a:t>Click to edit Master text styles</a:t>
            </a:r>
          </a:p>
          <a:p>
            <a:pPr lvl="1" eaLnBrk="1" latinLnBrk="0" hangingPunct="1"/>
            <a:r>
              <a:rPr kumimoji="0" lang="en-CA" dirty="0" smtClean="0"/>
              <a:t>Second level</a:t>
            </a:r>
          </a:p>
          <a:p>
            <a:pPr lvl="2" eaLnBrk="1" latinLnBrk="0" hangingPunct="1"/>
            <a:r>
              <a:rPr kumimoji="0" lang="en-CA" dirty="0" smtClean="0"/>
              <a:t>Third level</a:t>
            </a:r>
          </a:p>
          <a:p>
            <a:pPr lvl="3" eaLnBrk="1" latinLnBrk="0" hangingPunct="1"/>
            <a:r>
              <a:rPr kumimoji="0" lang="en-CA" dirty="0" smtClean="0"/>
              <a:t>Fourth level</a:t>
            </a:r>
          </a:p>
          <a:p>
            <a:pPr lvl="4" eaLnBrk="1" latinLnBrk="0" hangingPunct="1"/>
            <a:r>
              <a:rPr kumimoji="0" lang="en-CA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3EDB02-75F4-1E43-B839-BE68CBCAB07B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5C0D5F-B53B-F143-9393-7FBF97821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solidFill>
            <a:srgbClr val="000000"/>
          </a:soli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bg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4" Type="http://schemas.openxmlformats.org/officeDocument/2006/relationships/image" Target="../media/image6.jpeg"/><Relationship Id="rId5" Type="http://schemas.openxmlformats.org/officeDocument/2006/relationships/slide" Target="slide6.xml"/><Relationship Id="rId6" Type="http://schemas.openxmlformats.org/officeDocument/2006/relationships/image" Target="../media/image7.png"/><Relationship Id="rId7" Type="http://schemas.openxmlformats.org/officeDocument/2006/relationships/slide" Target="slide7.xml"/><Relationship Id="rId8" Type="http://schemas.openxmlformats.org/officeDocument/2006/relationships/image" Target="../media/image8.png"/><Relationship Id="rId9" Type="http://schemas.openxmlformats.org/officeDocument/2006/relationships/slide" Target="slide8.xml"/><Relationship Id="rId10" Type="http://schemas.openxmlformats.org/officeDocument/2006/relationships/image" Target="../media/image9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hyperlink" Target="http://www.gamefaqs.com/nes/587653-startropics/faqs/309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slide" Target="slide4.xml"/><Relationship Id="rId5" Type="http://schemas.openxmlformats.org/officeDocument/2006/relationships/image" Target="../media/image11.png"/><Relationship Id="rId6" Type="http://schemas.openxmlformats.org/officeDocument/2006/relationships/hyperlink" Target="http://howaboutorange.blogspot.com/search/label/tutorials" TargetMode="External"/><Relationship Id="rId7" Type="http://schemas.openxmlformats.org/officeDocument/2006/relationships/image" Target="../media/image12.png"/><Relationship Id="rId1" Type="http://schemas.openxmlformats.org/officeDocument/2006/relationships/video" Target="file://localhost/Users/jeannettejackson/Desktop/JanUserCenterDesign/Flower.mov" TargetMode="Externa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hyperlink" Target="http://sketchup.google.com/training/videos.html" TargetMode="External"/><Relationship Id="rId5" Type="http://schemas.openxmlformats.org/officeDocument/2006/relationships/slide" Target="slide4.xml"/><Relationship Id="rId6" Type="http://schemas.openxmlformats.org/officeDocument/2006/relationships/image" Target="../media/image11.png"/><Relationship Id="rId7" Type="http://schemas.openxmlformats.org/officeDocument/2006/relationships/image" Target="../media/image13.png"/><Relationship Id="rId1" Type="http://schemas.openxmlformats.org/officeDocument/2006/relationships/video" Target="file://localhost/Users/jeannettejackson/Desktop/JanUserCenterDesign/Google%20SketchUp%20-%20New%20Users%201_%20Concepts.mov" TargetMode="Externa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2.png"/><Relationship Id="rId5" Type="http://schemas.openxmlformats.org/officeDocument/2006/relationships/image" Target="../media/image14.png"/><Relationship Id="rId1" Type="http://schemas.openxmlformats.org/officeDocument/2006/relationships/video" Target="file://localhost/Users/jeannettejackson/Desktop/JanUserCenterDesign/VirtiCUe.mov" TargetMode="Externa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9099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>
                <a:solidFill>
                  <a:schemeClr val="bg1"/>
                </a:solidFill>
                <a:latin typeface="Arial"/>
                <a:cs typeface="Arial"/>
              </a:rPr>
              <a:t>Virti</a:t>
            </a:r>
            <a:r>
              <a:rPr lang="en-US" sz="4800" dirty="0" smtClean="0">
                <a:solidFill>
                  <a:schemeClr val="bg1"/>
                </a:solidFill>
                <a:latin typeface="Arial"/>
                <a:cs typeface="Arial"/>
              </a:rPr>
              <a:t>-Cue Production Task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547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00"/>
                </a:solidFill>
                <a:latin typeface="Arial"/>
                <a:cs typeface="Arial"/>
              </a:rPr>
              <a:t>Project Proposal and Storyboard</a:t>
            </a:r>
            <a:endParaRPr lang="en-US" sz="3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27300" y="4178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virti-Cue 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652" y="1639903"/>
            <a:ext cx="4729012" cy="23224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Picture 11" descr="Showing Figur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31800" y="1000422"/>
            <a:ext cx="3143766" cy="403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1700" y="2349500"/>
            <a:ext cx="8242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400" dirty="0">
                <a:solidFill>
                  <a:srgbClr val="000000"/>
                </a:solidFill>
              </a:rPr>
              <a:t>U</a:t>
            </a:r>
            <a:r>
              <a:rPr lang="en-US" sz="2400" dirty="0" smtClean="0">
                <a:solidFill>
                  <a:srgbClr val="000000"/>
                </a:solidFill>
              </a:rPr>
              <a:t>ncertainty </a:t>
            </a:r>
            <a:r>
              <a:rPr lang="en-US" sz="2400" dirty="0">
                <a:solidFill>
                  <a:srgbClr val="000000"/>
                </a:solidFill>
              </a:rPr>
              <a:t>regarding labels on</a:t>
            </a:r>
            <a:r>
              <a:rPr lang="en-US" sz="2400" dirty="0" smtClean="0">
                <a:solidFill>
                  <a:srgbClr val="000000"/>
                </a:solidFill>
              </a:rPr>
              <a:t> frequently </a:t>
            </a:r>
            <a:r>
              <a:rPr lang="en-US" sz="2400" dirty="0">
                <a:solidFill>
                  <a:srgbClr val="000000"/>
                </a:solidFill>
              </a:rPr>
              <a:t>used </a:t>
            </a:r>
            <a:r>
              <a:rPr lang="en-US" sz="2400" dirty="0" smtClean="0">
                <a:solidFill>
                  <a:srgbClr val="000000"/>
                </a:solidFill>
              </a:rPr>
              <a:t>buttons</a:t>
            </a:r>
          </a:p>
          <a:p>
            <a:pPr marL="800100" lvl="1" indent="-342900" algn="ctr"/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4927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Usability Testing Results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1700" y="3261667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400" dirty="0" smtClean="0">
                <a:solidFill>
                  <a:srgbClr val="000000"/>
                </a:solidFill>
              </a:rPr>
              <a:t> Suggested tutorial to assist first time users</a:t>
            </a:r>
            <a:endParaRPr lang="en-US" sz="2400" dirty="0"/>
          </a:p>
        </p:txBody>
      </p:sp>
      <p:pic>
        <p:nvPicPr>
          <p:cNvPr id="6" name="Picture 5" descr="blindfolded_pc_400_cl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597" y="2728766"/>
            <a:ext cx="2336476" cy="4429338"/>
          </a:xfrm>
          <a:prstGeom prst="rect">
            <a:avLst/>
          </a:prstGeom>
        </p:spPr>
      </p:pic>
      <p:pic>
        <p:nvPicPr>
          <p:cNvPr id="8" name="Picture 7" descr="virti-Cue 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2792" y="27559"/>
            <a:ext cx="1402972" cy="689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-909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Our Project Proposal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31956" y="1788974"/>
            <a:ext cx="698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>
                <a:solidFill>
                  <a:srgbClr val="000000"/>
                </a:solidFill>
              </a:rPr>
              <a:t>Focus on one aspect of a key process:</a:t>
            </a:r>
          </a:p>
          <a:p>
            <a:pPr marL="800100" lvl="1" indent="-342900">
              <a:buFont typeface="Wingdings" charset="2"/>
              <a:buChar char="u"/>
            </a:pPr>
            <a:r>
              <a:rPr lang="en-US" sz="2400" dirty="0" smtClean="0">
                <a:solidFill>
                  <a:srgbClr val="000000"/>
                </a:solidFill>
              </a:rPr>
              <a:t>Creating a new story and adding pictures	</a:t>
            </a:r>
          </a:p>
          <a:p>
            <a:pPr marL="342900" indent="-342900"/>
            <a:r>
              <a:rPr lang="en-US" sz="2400" dirty="0">
                <a:solidFill>
                  <a:srgbClr val="000000"/>
                </a:solidFill>
              </a:rPr>
              <a:t>	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charset="2"/>
              <a:buChar char="ü"/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1956" y="3136900"/>
            <a:ext cx="6985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>
                <a:solidFill>
                  <a:srgbClr val="000000"/>
                </a:solidFill>
              </a:rPr>
              <a:t>Access to tutorials:</a:t>
            </a:r>
          </a:p>
          <a:p>
            <a:pPr marL="800100" lvl="1" indent="-342900">
              <a:buFont typeface="Wingdings" charset="2"/>
              <a:buChar char="u"/>
            </a:pPr>
            <a:r>
              <a:rPr lang="en-US" sz="2400" dirty="0" smtClean="0">
                <a:solidFill>
                  <a:srgbClr val="000000"/>
                </a:solidFill>
              </a:rPr>
              <a:t>Help button and website</a:t>
            </a:r>
          </a:p>
          <a:p>
            <a:pPr marL="342900" indent="-342900">
              <a:buFont typeface="Wingdings" charset="2"/>
              <a:buChar char="ü"/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pic>
        <p:nvPicPr>
          <p:cNvPr id="6" name="Picture 5" descr="typing_at_desk_pc_400_cl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994" y="2974422"/>
            <a:ext cx="3364321" cy="4065645"/>
          </a:xfrm>
          <a:prstGeom prst="rect">
            <a:avLst/>
          </a:prstGeom>
        </p:spPr>
      </p:pic>
      <p:pic>
        <p:nvPicPr>
          <p:cNvPr id="8" name="Picture 7" descr="virti-Cue 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2792" y="27559"/>
            <a:ext cx="1402972" cy="689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The Process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5620" y="1345957"/>
            <a:ext cx="7891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rgbClr val="000000"/>
                </a:solidFill>
              </a:rPr>
              <a:t> Research tutorial formats and associated design considerations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127824" y="2210662"/>
            <a:ext cx="4949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rgbClr val="000000"/>
                </a:solidFill>
              </a:rPr>
              <a:t> Develop a mock-up of a tutorial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127824" y="1778764"/>
            <a:ext cx="6252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rgbClr val="000000"/>
                </a:solidFill>
              </a:rPr>
              <a:t> Determine a suitable format for our tutorials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8679" y="2637131"/>
            <a:ext cx="7333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rgbClr val="000000"/>
                </a:solidFill>
              </a:rPr>
              <a:t> Create video tutorial: creating a story and adding pictures 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149534" y="3073176"/>
            <a:ext cx="5318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rgbClr val="000000"/>
                </a:solidFill>
              </a:rPr>
              <a:t> Usability testing to improve tutorial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168185" y="3508925"/>
            <a:ext cx="7848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2000" dirty="0" smtClean="0">
                <a:solidFill>
                  <a:srgbClr val="000000"/>
                </a:solidFill>
              </a:rPr>
              <a:t> Tutorial evaluation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iterative evaluation through usability studies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after viewing tutorial users replicate  steps in mock-up </a:t>
            </a:r>
          </a:p>
          <a:p>
            <a:pPr lvl="2">
              <a:buFont typeface="Arial"/>
              <a:buChar char="•"/>
            </a:pPr>
            <a:endParaRPr lang="en-US" sz="2000" dirty="0"/>
          </a:p>
        </p:txBody>
      </p:sp>
      <p:pic>
        <p:nvPicPr>
          <p:cNvPr id="22" name="Picture 21" descr="Startropics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8848" y="4832364"/>
            <a:ext cx="1019735" cy="14379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5" name="Picture 24" descr="FF1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 l="6209" t="9600" r="4575" b="6228"/>
          <a:stretch>
            <a:fillRect/>
          </a:stretch>
        </p:blipFill>
        <p:spPr>
          <a:xfrm>
            <a:off x="3710016" y="5046305"/>
            <a:ext cx="1453458" cy="12240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6" name="Picture 25" descr="SketchUpImage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0575" y="5021316"/>
            <a:ext cx="1649239" cy="12240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8" name="Picture 27" descr="Forward Arrow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36009" y="6148655"/>
            <a:ext cx="645488" cy="645488"/>
          </a:xfrm>
          <a:prstGeom prst="rect">
            <a:avLst/>
          </a:prstGeom>
        </p:spPr>
      </p:pic>
      <p:pic>
        <p:nvPicPr>
          <p:cNvPr id="21" name="Picture 20" descr="virti-Cue Logo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52792" y="27559"/>
            <a:ext cx="1402972" cy="689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rtropics Text Sample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636" y="1202222"/>
            <a:ext cx="4530320" cy="50831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 descr="BackButton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7" y="6117916"/>
            <a:ext cx="814126" cy="8141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Arial"/>
                <a:cs typeface="Arial"/>
              </a:rPr>
              <a:t>StarTropics</a:t>
            </a:r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: Text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28418" y="770726"/>
            <a:ext cx="53444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hlinkClick r:id="rId6"/>
              </a:rPr>
              <a:t>http://www.gamefaqs.com/nes/587653-startropics/faqs/3094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Fabric Flowers: Still Images &amp; Text</a:t>
            </a:r>
          </a:p>
        </p:txBody>
      </p:sp>
      <p:pic>
        <p:nvPicPr>
          <p:cNvPr id="6" name="Picture 5" descr="BackButton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6035690"/>
            <a:ext cx="822310" cy="8223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88972" y="733179"/>
            <a:ext cx="60180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hlinkClick r:id="rId6"/>
              </a:rPr>
              <a:t>http://</a:t>
            </a:r>
            <a:r>
              <a:rPr lang="en-US" sz="1400" u="sng" dirty="0" smtClean="0">
                <a:hlinkClick r:id="rId6"/>
              </a:rPr>
              <a:t>howaboutorange.blogspot.com</a:t>
            </a:r>
            <a:r>
              <a:rPr lang="en-US" u="sng" dirty="0" smtClean="0">
                <a:hlinkClick r:id="rId6"/>
              </a:rPr>
              <a:t>/search/label/tutorials</a:t>
            </a:r>
            <a:endParaRPr lang="en-US" dirty="0"/>
          </a:p>
        </p:txBody>
      </p:sp>
      <p:pic>
        <p:nvPicPr>
          <p:cNvPr id="12" name="Flower.mov">
            <a:hlinkClick r:id="" action="ppaction://media"/>
          </p:cNvPr>
          <p:cNvPicPr/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1732392" y="1429831"/>
            <a:ext cx="5649024" cy="4236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2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42581" y="85055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hlinkClick r:id="rId4"/>
              </a:rPr>
              <a:t>http://sketchup.google.com/training/videos.html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5" name="Picture 4" descr="BackButton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5946188"/>
            <a:ext cx="890112" cy="8901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Arial"/>
                <a:cs typeface="Arial"/>
              </a:rPr>
              <a:t>SketchUp</a:t>
            </a:r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!: Visuals &amp; Voice</a:t>
            </a:r>
          </a:p>
        </p:txBody>
      </p:sp>
      <p:pic>
        <p:nvPicPr>
          <p:cNvPr id="10" name="Google SketchUp - New Users 1_ Concepts.mov">
            <a:hlinkClick r:id="" action="ppaction://media"/>
          </p:cNvPr>
          <p:cNvPicPr/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1688972" y="1343641"/>
            <a:ext cx="5640315" cy="42302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2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00"/>
                </a:solidFill>
                <a:latin typeface="Arial"/>
                <a:cs typeface="Arial"/>
              </a:rPr>
              <a:t>Storyboard: </a:t>
            </a:r>
          </a:p>
          <a:p>
            <a:pPr algn="ctr"/>
            <a:r>
              <a:rPr lang="en-US" sz="3600" dirty="0" smtClean="0">
                <a:solidFill>
                  <a:srgbClr val="000000"/>
                </a:solidFill>
                <a:latin typeface="Arial"/>
                <a:cs typeface="Arial"/>
              </a:rPr>
              <a:t>Create New Story &amp; Add Picture</a:t>
            </a:r>
            <a:endParaRPr lang="en-US" sz="3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8" name="Picture 7" descr="virti-Cue 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2792" y="27559"/>
            <a:ext cx="1402972" cy="689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VirtiCUe.mov">
            <a:hlinkClick r:id="" action="ppaction://media"/>
          </p:cNvPr>
          <p:cNvPicPr/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875734" y="1557997"/>
            <a:ext cx="5429697" cy="40722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00"/>
                </a:solidFill>
                <a:latin typeface="Arial"/>
                <a:cs typeface="Arial"/>
              </a:rPr>
              <a:t>It’s a Wrap</a:t>
            </a:r>
            <a:endParaRPr lang="en-US" sz="3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3272" y="1696743"/>
            <a:ext cx="2757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400" dirty="0" smtClean="0">
                <a:solidFill>
                  <a:srgbClr val="000000"/>
                </a:solidFill>
              </a:rPr>
              <a:t> Questions?</a:t>
            </a:r>
          </a:p>
          <a:p>
            <a:pPr marL="800100" lvl="1" indent="-342900" algn="ctr"/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3272" y="2764998"/>
            <a:ext cx="2757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400" dirty="0" smtClean="0">
                <a:solidFill>
                  <a:srgbClr val="000000"/>
                </a:solidFill>
              </a:rPr>
              <a:t> Comments?</a:t>
            </a:r>
          </a:p>
          <a:p>
            <a:pPr marL="800100" lvl="1" indent="-342900" algn="ctr"/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3272" y="3769781"/>
            <a:ext cx="2757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400" dirty="0" smtClean="0">
                <a:solidFill>
                  <a:srgbClr val="000000"/>
                </a:solidFill>
              </a:rPr>
              <a:t> Suggestions?</a:t>
            </a:r>
          </a:p>
          <a:p>
            <a:pPr marL="800100" lvl="1" indent="-342900" algn="ctr"/>
            <a:endParaRPr lang="en-US" sz="2400" dirty="0" smtClean="0">
              <a:solidFill>
                <a:srgbClr val="0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11040" y="1145164"/>
            <a:ext cx="4654165" cy="3455614"/>
            <a:chOff x="4455760" y="1145164"/>
            <a:chExt cx="4309445" cy="2768818"/>
          </a:xfrm>
        </p:grpSpPr>
        <p:pic>
          <p:nvPicPr>
            <p:cNvPr id="10" name="Picture 9" descr="conference__room_meeting_400_clr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5760" y="1145164"/>
              <a:ext cx="4309445" cy="2768818"/>
            </a:xfrm>
            <a:prstGeom prst="rect">
              <a:avLst/>
            </a:prstGeom>
          </p:spPr>
        </p:pic>
        <p:pic>
          <p:nvPicPr>
            <p:cNvPr id="12" name="Picture 11" descr="virti-Cue 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5622" y="2829949"/>
              <a:ext cx="1926581" cy="9461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</p:grpSp>
      <p:sp>
        <p:nvSpPr>
          <p:cNvPr id="14" name="TextBox 13"/>
          <p:cNvSpPr txBox="1"/>
          <p:nvPr/>
        </p:nvSpPr>
        <p:spPr>
          <a:xfrm>
            <a:off x="0" y="563496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Thank-you for your valuable feedback from the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Virti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-Cue Team</a:t>
            </a:r>
          </a:p>
          <a:p>
            <a:pPr algn="ctr"/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568</TotalTime>
  <Words>1013</Words>
  <Application>Microsoft Macintosh PowerPoint</Application>
  <PresentationFormat>On-screen Show (4:3)</PresentationFormat>
  <Paragraphs>101</Paragraphs>
  <Slides>9</Slides>
  <Notes>9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Jeannette Jackson</dc:creator>
  <cp:lastModifiedBy>Jeannette Jackson</cp:lastModifiedBy>
  <cp:revision>35</cp:revision>
  <dcterms:created xsi:type="dcterms:W3CDTF">2011-01-24T03:11:24Z</dcterms:created>
  <dcterms:modified xsi:type="dcterms:W3CDTF">2011-01-24T03:11:39Z</dcterms:modified>
</cp:coreProperties>
</file>